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66" r:id="rId23"/>
    <p:sldId id="28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-744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198795" y="-21511"/>
            <a:ext cx="46736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11154" y="2708476"/>
            <a:ext cx="4417807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1154" y="4421081"/>
            <a:ext cx="4413071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18325" y="1516829"/>
            <a:ext cx="28448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50" name="Rectangle 49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071360" y="5719967"/>
            <a:ext cx="3775456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98795" y="5719967"/>
            <a:ext cx="858221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  <p:sp>
        <p:nvSpPr>
          <p:cNvPr id="89" name="Rectangle 88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1030147"/>
            <a:ext cx="1979271" cy="4780344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04395" y="1030147"/>
            <a:ext cx="7231605" cy="47803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194" y="2900830"/>
            <a:ext cx="8849957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8194" y="4267201"/>
            <a:ext cx="8849956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89888" y="2313432"/>
            <a:ext cx="4559808" cy="349300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2313431"/>
            <a:ext cx="4559808" cy="349300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2815" y="2316009"/>
            <a:ext cx="407619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961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2450" y="2316010"/>
            <a:ext cx="4074289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6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  <p:sp>
        <p:nvSpPr>
          <p:cNvPr id="58" name="Rectangle 57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7859" y="856527"/>
            <a:ext cx="4120587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9777" y="2657435"/>
            <a:ext cx="4406096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5456" y="4136994"/>
            <a:ext cx="4398379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565" y="2660904"/>
            <a:ext cx="4401312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0278" y="693795"/>
            <a:ext cx="4479497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2841" y="4133089"/>
            <a:ext cx="4400764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52E02-4823-4FC4-8700-F0A2EE17FCFA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F7821-30AA-4FE2-89E8-5EF5E49EEEB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406400" y="0"/>
            <a:ext cx="13243109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609600" y="333488"/>
            <a:ext cx="109728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6081656" y="-21511"/>
            <a:ext cx="4905488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1320" y="1027664"/>
            <a:ext cx="93663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1323" y="2323652"/>
            <a:ext cx="9036423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96517" y="22449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pPr defTabSz="914400"/>
            <a:fld id="{B4C71EC6-210F-42DE-9C53-41977AD35B3D}" type="datetimeFigureOut">
              <a:rPr lang="ru-RU" smtClean="0">
                <a:solidFill>
                  <a:prstClr val="white">
                    <a:alpha val="60000"/>
                  </a:prstClr>
                </a:solidFill>
              </a:rPr>
              <a:pPr defTabSz="914400"/>
              <a:t>27.02.2022</a:t>
            </a:fld>
            <a:endParaRPr lang="ru-RU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88597" y="5852161"/>
            <a:ext cx="4669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914400"/>
            <a:endParaRPr lang="ru-RU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98795" y="224492"/>
            <a:ext cx="17762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pPr defTabSz="914400"/>
            <a:fld id="{B19B0651-EE4F-4900-A07F-96A6BFA9D0F0}" type="slidenum">
              <a:rPr lang="ru-RU" smtClean="0">
                <a:solidFill>
                  <a:prstClr val="white">
                    <a:alpha val="60000"/>
                  </a:prstClr>
                </a:solidFill>
              </a:rPr>
              <a:pPr defTabSz="914400"/>
              <a:t>‹#›</a:t>
            </a:fld>
            <a:endParaRPr lang="ru-RU">
              <a:solidFill>
                <a:prstClr val="white">
                  <a:alpha val="6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  <p:sldLayoutId id="214748384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Точное земледелие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104467" y="5808133"/>
            <a:ext cx="49231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i="1" dirty="0" smtClean="0"/>
              <a:t>Группа </a:t>
            </a:r>
            <a:r>
              <a:rPr lang="en-US" sz="1600" i="1" dirty="0" smtClean="0"/>
              <a:t>PhD </a:t>
            </a:r>
            <a:r>
              <a:rPr lang="ru-RU" sz="1600" i="1" dirty="0" smtClean="0"/>
              <a:t>докторантов </a:t>
            </a:r>
            <a:r>
              <a:rPr lang="ru-RU" sz="1600" i="1" dirty="0" err="1" smtClean="0"/>
              <a:t>КазАТУ</a:t>
            </a:r>
            <a:r>
              <a:rPr lang="ru-RU" sz="1600" i="1" dirty="0" smtClean="0"/>
              <a:t>, </a:t>
            </a:r>
            <a:r>
              <a:rPr lang="ru-RU" sz="1600" i="1" dirty="0" err="1" smtClean="0"/>
              <a:t>г.Нур</a:t>
            </a:r>
            <a:r>
              <a:rPr lang="ru-RU" sz="1600" i="1" dirty="0" smtClean="0"/>
              <a:t>-Султан</a:t>
            </a:r>
            <a:endParaRPr lang="ru-RU" sz="1600" i="1" dirty="0"/>
          </a:p>
        </p:txBody>
      </p:sp>
    </p:spTree>
    <p:extLst>
      <p:ext uri="{BB962C8B-B14F-4D97-AF65-F5344CB8AC3E}">
        <p14:creationId xmlns:p14="http://schemas.microsoft.com/office/powerpoint/2010/main" val="3024986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19403" y="116632"/>
            <a:ext cx="10058400" cy="914400"/>
          </a:xfrm>
        </p:spPr>
        <p:txBody>
          <a:bodyPr/>
          <a:lstStyle/>
          <a:p>
            <a:r>
              <a:rPr lang="ru-RU" dirty="0" smtClean="0"/>
              <a:t>Цель</a:t>
            </a:r>
            <a:endParaRPr lang="ru-RU" dirty="0"/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1117601" y="1493257"/>
            <a:ext cx="10939362" cy="4449687"/>
          </a:xfrm>
        </p:spPr>
        <p:txBody>
          <a:bodyPr>
            <a:normAutofit/>
          </a:bodyPr>
          <a:lstStyle/>
          <a:p>
            <a:r>
              <a:rPr lang="ru-RU" sz="2800" dirty="0">
                <a:effectLst/>
              </a:rPr>
              <a:t>Развитие фундаментальной и прикладной аграрной науки, внедрения инновационных разработок с целью обеспечения продовольственной безопасности, повышения производительности труда и конкурентоспособности АПК Республики </a:t>
            </a:r>
            <a:r>
              <a:rPr lang="ru-RU" sz="2800" dirty="0" smtClean="0">
                <a:effectLst/>
              </a:rPr>
              <a:t>Казахстан</a:t>
            </a:r>
            <a:r>
              <a:rPr lang="en-US" sz="2800" baseline="30000" dirty="0" smtClean="0"/>
              <a:t>[</a:t>
            </a:r>
            <a:r>
              <a:rPr lang="ru-RU" sz="2800" baseline="30000" dirty="0" smtClean="0"/>
              <a:t>6</a:t>
            </a:r>
            <a:r>
              <a:rPr lang="en-US" sz="2800" baseline="30000" dirty="0" smtClean="0"/>
              <a:t>]</a:t>
            </a:r>
            <a:r>
              <a:rPr lang="ru-RU" sz="2800" dirty="0" smtClean="0">
                <a:effectLst/>
              </a:rPr>
              <a:t>.</a:t>
            </a:r>
            <a:endParaRPr lang="ru-RU" sz="2800" dirty="0">
              <a:effectLst/>
            </a:endParaRPr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9011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15413" y="1412776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Задачи (</a:t>
            </a:r>
            <a:r>
              <a:rPr lang="ru-RU" dirty="0" smtClean="0">
                <a:effectLst/>
              </a:rPr>
              <a:t>Лаборатория </a:t>
            </a:r>
            <a:r>
              <a:rPr lang="ru-RU" dirty="0">
                <a:effectLst/>
              </a:rPr>
              <a:t>точного земледелия)</a:t>
            </a:r>
            <a:br>
              <a:rPr lang="ru-RU" dirty="0">
                <a:effectLst/>
              </a:rPr>
            </a:br>
            <a:endParaRPr lang="ru-RU" dirty="0"/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668439" y="2018437"/>
            <a:ext cx="11425269" cy="4089647"/>
          </a:xfrm>
        </p:spPr>
        <p:txBody>
          <a:bodyPr>
            <a:normAutofit/>
          </a:bodyPr>
          <a:lstStyle/>
          <a:p>
            <a:pPr lvl="0"/>
            <a:r>
              <a:rPr lang="ru-RU" sz="2400" dirty="0">
                <a:effectLst/>
              </a:rPr>
              <a:t>Р</a:t>
            </a:r>
            <a:r>
              <a:rPr lang="ru-RU" sz="2400" dirty="0" smtClean="0">
                <a:effectLst/>
              </a:rPr>
              <a:t>азработка </a:t>
            </a:r>
            <a:r>
              <a:rPr lang="ru-RU" sz="2400" dirty="0">
                <a:effectLst/>
              </a:rPr>
              <a:t>и внедрение элементов системы точного земледелия, направленных на повышение производительности и </a:t>
            </a:r>
            <a:r>
              <a:rPr lang="ru-RU" sz="2400" dirty="0" err="1">
                <a:effectLst/>
              </a:rPr>
              <a:t>экологичности</a:t>
            </a:r>
            <a:r>
              <a:rPr lang="ru-RU" sz="2400" dirty="0">
                <a:effectLst/>
              </a:rPr>
              <a:t> производства</a:t>
            </a:r>
          </a:p>
          <a:p>
            <a:pPr lvl="0"/>
            <a:r>
              <a:rPr lang="ru-RU" sz="2400" dirty="0">
                <a:effectLst/>
              </a:rPr>
              <a:t>С</a:t>
            </a:r>
            <a:r>
              <a:rPr lang="ru-RU" sz="2400" dirty="0" smtClean="0">
                <a:effectLst/>
              </a:rPr>
              <a:t>окращение </a:t>
            </a:r>
            <a:r>
              <a:rPr lang="ru-RU" sz="2400" dirty="0">
                <a:effectLst/>
              </a:rPr>
              <a:t>объема использования пестицидов (ядохимикатов), повышение эффективности </a:t>
            </a:r>
            <a:r>
              <a:rPr lang="ru-RU" sz="2400" dirty="0" smtClean="0">
                <a:effectLst/>
              </a:rPr>
              <a:t>удобрений</a:t>
            </a:r>
            <a:r>
              <a:rPr lang="en-US" baseline="30000" dirty="0" smtClean="0"/>
              <a:t>[</a:t>
            </a:r>
            <a:r>
              <a:rPr lang="ru-RU" baseline="30000" dirty="0"/>
              <a:t>6</a:t>
            </a:r>
            <a:r>
              <a:rPr lang="en-US" baseline="30000" dirty="0"/>
              <a:t>]</a:t>
            </a:r>
            <a:r>
              <a:rPr lang="ru-RU" sz="2400" dirty="0" smtClean="0">
                <a:effectLst/>
              </a:rPr>
              <a:t>.</a:t>
            </a:r>
            <a:endParaRPr lang="ru-RU" sz="2400" dirty="0">
              <a:effectLst/>
            </a:endParaRP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2383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26269" y="552871"/>
            <a:ext cx="10058400" cy="914400"/>
          </a:xfrm>
        </p:spPr>
        <p:txBody>
          <a:bodyPr>
            <a:noAutofit/>
          </a:bodyPr>
          <a:lstStyle/>
          <a:p>
            <a:r>
              <a:rPr lang="ru-RU" sz="2400" dirty="0"/>
              <a:t>Экономические показатели применения некоторых элементов точного земледелия в процессе производства</a:t>
            </a: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014273"/>
              </p:ext>
            </p:extLst>
          </p:nvPr>
        </p:nvGraphicFramePr>
        <p:xfrm>
          <a:off x="939799" y="1481667"/>
          <a:ext cx="9719734" cy="48371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83355"/>
                <a:gridCol w="3628173"/>
                <a:gridCol w="3628173"/>
                <a:gridCol w="980033"/>
              </a:tblGrid>
              <a:tr h="62198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Переход на:</a:t>
                      </a:r>
                      <a:endParaRPr lang="ru-RU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Регулируемая статья затрат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Показатель</a:t>
                      </a:r>
                      <a:endParaRPr lang="ru-RU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Значение показателя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34029">
                <a:tc row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Параллельное вождение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Топливо</a:t>
                      </a:r>
                      <a:endParaRPr lang="ru-RU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Снижение удельного расхода топлива из-за внедрения системы параллельного вождения, по заданным КФ НПЦ Агроинженерии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b="1">
                          <a:effectLst/>
                        </a:rPr>
                        <a:t>1.2%</a:t>
                      </a:r>
                      <a:endParaRPr lang="ru-RU" sz="16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3402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Материалы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Процент снижения перекрытии по сравнению с базовой версией агрегата без системы параллельного вождения (для экономии семян, минералов)</a:t>
                      </a:r>
                      <a:endParaRPr lang="ru-RU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b="1">
                          <a:effectLst/>
                        </a:rPr>
                        <a:t>1.3%</a:t>
                      </a:r>
                      <a:endParaRPr lang="ru-RU" sz="16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34029">
                <a:tc row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Автоматическое вождение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Топливо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Снижение удельного расхода топлива из-за внедрения системы автоматического вождения, по заданным КФ НПЦ Агроинженерии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b="1">
                          <a:effectLst/>
                        </a:rPr>
                        <a:t>6.9%</a:t>
                      </a:r>
                      <a:endParaRPr lang="ru-RU" sz="16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3402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Материалы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Процент снижения перекрытии по сравнению с базовой версией агрегата без системы автоматического вождения (для экономии семян, минералов)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b="1">
                          <a:effectLst/>
                        </a:rPr>
                        <a:t>5.3%</a:t>
                      </a:r>
                      <a:endParaRPr lang="ru-RU" sz="16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34029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Дифференцированное внесение удобрении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Минеральные удобрения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Снижение фактической дозы внесения минеральных удобрении при внедрении системы дифференцированного внесения удобрении</a:t>
                      </a:r>
                      <a:endParaRPr lang="ru-RU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</a:rPr>
                        <a:t>17.6%</a:t>
                      </a:r>
                      <a:endParaRPr lang="ru-RU" sz="16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964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15413" y="836712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Ожидаемые результаты</a:t>
            </a:r>
            <a:br>
              <a:rPr lang="ru-RU" dirty="0">
                <a:effectLst/>
              </a:rPr>
            </a:br>
            <a:endParaRPr lang="ru-RU" dirty="0"/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640161" y="1133211"/>
            <a:ext cx="11329259" cy="5400600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ru-RU" dirty="0">
                <a:effectLst/>
              </a:rPr>
              <a:t>будет проведена модернизация и </a:t>
            </a:r>
            <a:r>
              <a:rPr lang="ru-RU" dirty="0" err="1">
                <a:effectLst/>
              </a:rPr>
              <a:t>цифровизация</a:t>
            </a:r>
            <a:r>
              <a:rPr lang="ru-RU" dirty="0">
                <a:effectLst/>
              </a:rPr>
              <a:t> всех технологических и управленческих процессов и внедрена система менеджмента качества; </a:t>
            </a:r>
          </a:p>
          <a:p>
            <a:pPr lvl="0"/>
            <a:r>
              <a:rPr lang="ru-RU" dirty="0">
                <a:effectLst/>
              </a:rPr>
              <a:t>будет начата реализация 3 интегрированных междисциплинарных научно-технических программ с привлечением сотрудников ведущих НИИ и Вузов, ежегодно в наиболее цитируемых международных изданиях будут выходить не менее 7 научных публикации сотрудников НПЦЗХ;</a:t>
            </a:r>
          </a:p>
          <a:p>
            <a:pPr lvl="0"/>
            <a:r>
              <a:rPr lang="ru-RU" dirty="0">
                <a:effectLst/>
              </a:rPr>
              <a:t>существенно расширится компетенция научных сотрудников НПЦЗХ - не менее 2 долгосрочных стажировок на базе ведущих в мире университетов и научных центров, не менее 4 научных сотрудников в магистратуре и докторантуре ведущих отечественных и зарубежных вузов, и не менее 25 стажировок в рамках научных исследований;</a:t>
            </a:r>
          </a:p>
          <a:p>
            <a:pPr lvl="0"/>
            <a:r>
              <a:rPr lang="ru-RU" dirty="0">
                <a:effectLst/>
              </a:rPr>
              <a:t>в партнерстве с КАТУ, дочерними организациями и технологическими лидерами будут разработаны не менее 4 программ распространения знаний, охватывающих все основные направления АПК Целевого региона, обучение на которых пройдут ежегодно не менее 50 специалистов </a:t>
            </a:r>
            <a:r>
              <a:rPr lang="ru-RU" dirty="0" err="1" smtClean="0">
                <a:effectLst/>
              </a:rPr>
              <a:t>агроформирований</a:t>
            </a:r>
            <a:r>
              <a:rPr lang="en-US" baseline="30000" dirty="0" smtClean="0"/>
              <a:t>[</a:t>
            </a:r>
            <a:r>
              <a:rPr lang="ru-RU" baseline="30000" dirty="0"/>
              <a:t>6</a:t>
            </a:r>
            <a:r>
              <a:rPr lang="en-US" baseline="30000" dirty="0"/>
              <a:t>]</a:t>
            </a:r>
            <a:r>
              <a:rPr lang="ru-RU" dirty="0" smtClean="0">
                <a:effectLst/>
              </a:rPr>
              <a:t>;</a:t>
            </a:r>
            <a:endParaRPr lang="ru-RU" dirty="0"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6313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19403" y="1556792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Дополнительные показатели</a:t>
            </a:r>
            <a:br>
              <a:rPr lang="ru-RU" dirty="0">
                <a:effectLst/>
              </a:rPr>
            </a:br>
            <a:endParaRPr lang="ru-RU" dirty="0"/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617640" y="1997224"/>
            <a:ext cx="11329259" cy="4752528"/>
          </a:xfrm>
        </p:spPr>
        <p:txBody>
          <a:bodyPr>
            <a:normAutofit/>
          </a:bodyPr>
          <a:lstStyle/>
          <a:p>
            <a:r>
              <a:rPr lang="ru-RU" sz="2400" dirty="0">
                <a:effectLst/>
              </a:rPr>
              <a:t>За период существования учеными Центра создано и передано на государственное сортоиспытание более 200 сортов, получено 99 патентов   на селекционные достижения, 12 инновационные, 10 на полезную модель, 6 на </a:t>
            </a:r>
            <a:r>
              <a:rPr lang="ru-RU" sz="2400" dirty="0" smtClean="0">
                <a:effectLst/>
              </a:rPr>
              <a:t>изобретения</a:t>
            </a:r>
            <a:r>
              <a:rPr lang="en-US" baseline="30000" dirty="0" smtClean="0"/>
              <a:t>[</a:t>
            </a:r>
            <a:r>
              <a:rPr lang="ru-RU" baseline="30000" dirty="0"/>
              <a:t>6</a:t>
            </a:r>
            <a:r>
              <a:rPr lang="en-US" baseline="30000" dirty="0"/>
              <a:t>]</a:t>
            </a:r>
            <a:r>
              <a:rPr lang="ru-RU" sz="2400" dirty="0" smtClean="0">
                <a:effectLst/>
              </a:rPr>
              <a:t>.</a:t>
            </a:r>
            <a:endParaRPr lang="ru-RU" sz="2400" dirty="0">
              <a:effectLst/>
            </a:endParaRP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7388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2" y="1196758"/>
            <a:ext cx="11087264" cy="4696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23213" y="6519446"/>
            <a:ext cx="44903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i="1" dirty="0" smtClean="0"/>
              <a:t>Источник изображения: </a:t>
            </a:r>
            <a:r>
              <a:rPr lang="en-US" sz="1600" i="1" dirty="0"/>
              <a:t>https://baraev.kz/</a:t>
            </a:r>
            <a:endParaRPr lang="ru-RU" sz="1600" i="1" dirty="0"/>
          </a:p>
        </p:txBody>
      </p:sp>
    </p:spTree>
    <p:extLst>
      <p:ext uri="{BB962C8B-B14F-4D97-AF65-F5344CB8AC3E}">
        <p14:creationId xmlns:p14="http://schemas.microsoft.com/office/powerpoint/2010/main" val="182744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476672"/>
            <a:ext cx="10561173" cy="5813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23213" y="6519446"/>
            <a:ext cx="44903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i="1" dirty="0" smtClean="0"/>
              <a:t>Источник изображения: </a:t>
            </a:r>
            <a:r>
              <a:rPr lang="en-US" sz="1600" i="1" dirty="0"/>
              <a:t>https://baraev.kz/</a:t>
            </a:r>
            <a:endParaRPr lang="ru-RU" sz="1600" i="1" dirty="0"/>
          </a:p>
        </p:txBody>
      </p:sp>
    </p:spTree>
    <p:extLst>
      <p:ext uri="{BB962C8B-B14F-4D97-AF65-F5344CB8AC3E}">
        <p14:creationId xmlns:p14="http://schemas.microsoft.com/office/powerpoint/2010/main" val="376378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39" y="1268763"/>
            <a:ext cx="11897024" cy="4391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82600" y="668867"/>
            <a:ext cx="2816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Показатель </a:t>
            </a:r>
            <a:r>
              <a:rPr lang="en-US" dirty="0" smtClean="0"/>
              <a:t>NDVI </a:t>
            </a:r>
            <a:r>
              <a:rPr lang="ru-RU" dirty="0" smtClean="0"/>
              <a:t>полей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945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83" y="836713"/>
            <a:ext cx="11334948" cy="52286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27383" y="254000"/>
            <a:ext cx="4859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Карта агрохимических показателей почвы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390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5" y="1412776"/>
            <a:ext cx="11269564" cy="38256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23395" y="829733"/>
            <a:ext cx="4679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Данные с метеостанции научного центра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258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9148" y="1575634"/>
            <a:ext cx="5198364" cy="4765079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ru-RU" dirty="0" smtClean="0"/>
              <a:t>Точное земледелие ‒ это комплексное решение, направленное на повышение производительности и улучшение качества урожая. Инновационные методы земледелия, которые предполагают использование новейших спутниковых и компьютерных технологий привлекают пристальное внимание аграриев, желающих сократить расходы производства и сделать свои хозяйства конкурентоспособными на современном этапе развития отрасли. Точное сельское хозяйство не только помогает экономить ресурсы, повысить урожайность почв, но и благотворно сказывается на состоянии окружающей среды</a:t>
            </a:r>
            <a:r>
              <a:rPr lang="en-US" baseline="30000" dirty="0" smtClean="0"/>
              <a:t>[1]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617" y="1169728"/>
            <a:ext cx="5673968" cy="361328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080284" y="6548735"/>
            <a:ext cx="614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i="1" dirty="0" smtClean="0"/>
              <a:t>Источник изображения: </a:t>
            </a:r>
            <a:r>
              <a:rPr lang="en-US" sz="1400" i="1" dirty="0"/>
              <a:t>https://www.geo-spektr.ru/page_45.html</a:t>
            </a:r>
            <a:endParaRPr lang="ru-RU" sz="1400" i="1" dirty="0"/>
          </a:p>
        </p:txBody>
      </p:sp>
    </p:spTree>
    <p:extLst>
      <p:ext uri="{BB962C8B-B14F-4D97-AF65-F5344CB8AC3E}">
        <p14:creationId xmlns:p14="http://schemas.microsoft.com/office/powerpoint/2010/main" val="301705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71" y="1340817"/>
            <a:ext cx="11183416" cy="3998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43467" y="719667"/>
            <a:ext cx="6170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Карта и распределение культур на посевных площадях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5502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51" y="1196752"/>
            <a:ext cx="11460228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82600" y="601133"/>
            <a:ext cx="6816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Мониторинг сельскохозяйственной техники научного центра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302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Э</a:t>
            </a:r>
            <a:r>
              <a:rPr lang="ru-RU" dirty="0" smtClean="0"/>
              <a:t>ффекты достигаемы при использовании точного земледелия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smtClean="0"/>
              <a:t>• </a:t>
            </a:r>
            <a:r>
              <a:rPr lang="ru-RU" sz="2000" dirty="0"/>
              <a:t>уменьшение расхода семян (8-10 %), удобрений и средств</a:t>
            </a:r>
            <a:br>
              <a:rPr lang="ru-RU" sz="2000" dirty="0"/>
            </a:br>
            <a:r>
              <a:rPr lang="ru-RU" sz="2000" dirty="0"/>
              <a:t>защиты растений (20-30 %),</a:t>
            </a:r>
            <a:br>
              <a:rPr lang="ru-RU" sz="2000" dirty="0"/>
            </a:br>
            <a:r>
              <a:rPr lang="ru-RU" sz="2000" dirty="0"/>
              <a:t>• оптимизация использования сельскохозяйственной техники,</a:t>
            </a:r>
            <a:br>
              <a:rPr lang="ru-RU" sz="2000" dirty="0"/>
            </a:br>
            <a:r>
              <a:rPr lang="ru-RU" sz="2000" dirty="0"/>
              <a:t>материальных и трудовых ресурсов,</a:t>
            </a:r>
            <a:br>
              <a:rPr lang="ru-RU" sz="2000" dirty="0"/>
            </a:br>
            <a:r>
              <a:rPr lang="ru-RU" sz="2000" dirty="0"/>
              <a:t>• экономия ГСМ, до 20 %,</a:t>
            </a:r>
            <a:br>
              <a:rPr lang="ru-RU" sz="2000" dirty="0"/>
            </a:br>
            <a:r>
              <a:rPr lang="ru-RU" sz="2000" dirty="0" smtClean="0"/>
              <a:t>• </a:t>
            </a:r>
            <a:r>
              <a:rPr lang="ru-RU" sz="2000" dirty="0"/>
              <a:t>повышение производительности труда (12-15 %),</a:t>
            </a:r>
            <a:br>
              <a:rPr lang="ru-RU" sz="2000" dirty="0"/>
            </a:br>
            <a:r>
              <a:rPr lang="ru-RU" sz="2000" dirty="0"/>
              <a:t>• повышение урожайности (15-20 %),</a:t>
            </a:r>
            <a:br>
              <a:rPr lang="ru-RU" sz="2000" dirty="0"/>
            </a:br>
            <a:r>
              <a:rPr lang="ru-RU" sz="2000" dirty="0"/>
              <a:t>• экологическая безопасность,</a:t>
            </a:r>
            <a:br>
              <a:rPr lang="ru-RU" sz="2000" dirty="0"/>
            </a:br>
            <a:r>
              <a:rPr lang="ru-RU" sz="2000" dirty="0"/>
              <a:t>• надежный контроль </a:t>
            </a:r>
            <a:r>
              <a:rPr lang="ru-RU" sz="2000" dirty="0" smtClean="0"/>
              <a:t>качества</a:t>
            </a:r>
            <a:r>
              <a:rPr lang="en-US" sz="2000" baseline="30000" dirty="0" smtClean="0"/>
              <a:t>[4]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21657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Источники: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1.</a:t>
            </a:r>
            <a:r>
              <a:rPr lang="en-US" dirty="0"/>
              <a:t> https://</a:t>
            </a:r>
            <a:r>
              <a:rPr lang="en-US" dirty="0" smtClean="0"/>
              <a:t>ru.wikipedia.org/wiki/</a:t>
            </a:r>
            <a:r>
              <a:rPr lang="ru-RU" dirty="0" err="1" smtClean="0"/>
              <a:t>Точное_земледелие</a:t>
            </a:r>
            <a:endParaRPr lang="ru-RU" dirty="0" smtClean="0"/>
          </a:p>
          <a:p>
            <a:r>
              <a:rPr lang="ru-RU" dirty="0" smtClean="0"/>
              <a:t>2.</a:t>
            </a:r>
            <a:r>
              <a:rPr lang="en-US" dirty="0"/>
              <a:t> https://</a:t>
            </a:r>
            <a:r>
              <a:rPr lang="en-US" dirty="0" smtClean="0"/>
              <a:t>agriculture.trimble.ru/blog/chto-takoe-tochnoe-zemledelie</a:t>
            </a:r>
            <a:endParaRPr lang="ru-RU" dirty="0" smtClean="0"/>
          </a:p>
          <a:p>
            <a:r>
              <a:rPr lang="ru-RU" dirty="0" smtClean="0"/>
              <a:t>3.</a:t>
            </a:r>
            <a:r>
              <a:rPr lang="en-US" dirty="0"/>
              <a:t> https://agriculture.trimble.ru/blog/chto-takoe-tochnoe-zemledelie/</a:t>
            </a:r>
            <a:endParaRPr lang="ru-RU" dirty="0" smtClean="0"/>
          </a:p>
          <a:p>
            <a:r>
              <a:rPr lang="ru-RU" dirty="0" smtClean="0"/>
              <a:t>4.</a:t>
            </a:r>
            <a:r>
              <a:rPr lang="en-US" dirty="0"/>
              <a:t> https://eos.com/ru/blog/tochnoe-zemledelie/</a:t>
            </a:r>
            <a:endParaRPr lang="ru-RU" dirty="0" smtClean="0"/>
          </a:p>
          <a:p>
            <a:r>
              <a:rPr lang="ru-RU" dirty="0" smtClean="0"/>
              <a:t>5.</a:t>
            </a:r>
            <a:r>
              <a:rPr lang="en-US" dirty="0"/>
              <a:t> https://bdm-agro.pro/precision-farming</a:t>
            </a:r>
            <a:endParaRPr lang="ru-RU" dirty="0" smtClean="0"/>
          </a:p>
          <a:p>
            <a:r>
              <a:rPr lang="ru-RU" dirty="0" smtClean="0"/>
              <a:t>6.</a:t>
            </a:r>
            <a:r>
              <a:rPr lang="en-US" dirty="0"/>
              <a:t> https://baraev.kz/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401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50+ Field Pictures [HD] | Download Free Images on Unsplas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33" y="0"/>
            <a:ext cx="10992908" cy="733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34320" y="299531"/>
            <a:ext cx="9366325" cy="1143000"/>
          </a:xfrm>
        </p:spPr>
        <p:txBody>
          <a:bodyPr>
            <a:normAutofit/>
          </a:bodyPr>
          <a:lstStyle/>
          <a:p>
            <a:r>
              <a:rPr lang="ru-RU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Спасибо за внимание!</a:t>
            </a:r>
            <a:endParaRPr lang="ru-RU" sz="4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21701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Цели точного земледелия: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Обеспечение оптимальной производительности.</a:t>
            </a:r>
          </a:p>
          <a:p>
            <a:r>
              <a:rPr lang="ru-RU" dirty="0" smtClean="0"/>
              <a:t>Сохранение восстанавливаемых и невосстанавливаемых ресурсов.</a:t>
            </a:r>
          </a:p>
          <a:p>
            <a:r>
              <a:rPr lang="ru-RU" dirty="0" smtClean="0"/>
              <a:t>Обеспечение экологической устойчивости окружающей среды</a:t>
            </a:r>
            <a:r>
              <a:rPr lang="en-US" baseline="30000" dirty="0" smtClean="0"/>
              <a:t>[2]</a:t>
            </a:r>
            <a:r>
              <a:rPr lang="ru-RU" dirty="0" smtClean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09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Базовые Технологии Точного </a:t>
            </a:r>
            <a:r>
              <a:rPr lang="ru-RU" b="1" dirty="0" smtClean="0"/>
              <a:t>Земледелия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Технология сменных </a:t>
            </a:r>
            <a:r>
              <a:rPr lang="ru-RU" b="1" dirty="0" smtClean="0"/>
              <a:t>норм</a:t>
            </a:r>
          </a:p>
          <a:p>
            <a:r>
              <a:rPr lang="ru-RU" b="1" dirty="0" smtClean="0"/>
              <a:t>GPS-мониторинг</a:t>
            </a:r>
          </a:p>
          <a:p>
            <a:r>
              <a:rPr lang="ru-RU" b="1" dirty="0" smtClean="0"/>
              <a:t>Технология </a:t>
            </a:r>
            <a:r>
              <a:rPr lang="ru-RU" b="1" dirty="0"/>
              <a:t>дистанционного зондирования</a:t>
            </a:r>
            <a:r>
              <a:rPr lang="ru-RU" dirty="0"/>
              <a:t> </a:t>
            </a:r>
            <a:endParaRPr lang="ru-RU" dirty="0" smtClean="0"/>
          </a:p>
          <a:p>
            <a:r>
              <a:rPr lang="ru-RU" b="1" dirty="0"/>
              <a:t>Компьютерные программы</a:t>
            </a:r>
            <a:r>
              <a:rPr lang="ru-RU" dirty="0"/>
              <a:t> </a:t>
            </a:r>
            <a:endParaRPr lang="ru-RU" dirty="0" smtClean="0"/>
          </a:p>
          <a:p>
            <a:r>
              <a:rPr lang="ru-RU" b="1" dirty="0"/>
              <a:t>Технология SMART ("облака</a:t>
            </a:r>
            <a:r>
              <a:rPr lang="ru-RU" b="1" dirty="0" smtClean="0"/>
              <a:t>")</a:t>
            </a:r>
            <a:endParaRPr lang="ru-RU" dirty="0" smtClean="0"/>
          </a:p>
          <a:p>
            <a:r>
              <a:rPr lang="ru-RU" b="1" dirty="0" smtClean="0"/>
              <a:t>Роботизация</a:t>
            </a:r>
            <a:r>
              <a:rPr lang="en-US" baseline="30000" dirty="0" smtClean="0"/>
              <a:t>[</a:t>
            </a:r>
            <a:r>
              <a:rPr lang="ru-RU" baseline="30000" dirty="0" smtClean="0"/>
              <a:t>3</a:t>
            </a:r>
            <a:r>
              <a:rPr lang="en-US" baseline="30000" dirty="0" smtClean="0"/>
              <a:t>]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2069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ПО и приборы для техники точного земледелия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787" y="926905"/>
            <a:ext cx="4299436" cy="2680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 descr="Результат работы программы по получению растровых или векторных данных.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4921" y="1369711"/>
            <a:ext cx="4835769" cy="2680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 descr="Количество вносимых препаратов строго определено для каждого участка поля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47" y="4132543"/>
            <a:ext cx="4299436" cy="2655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 descr="Агродрон обследует состояние поля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488" y="4403475"/>
            <a:ext cx="4835769" cy="265527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Прямоугольник 7"/>
          <p:cNvSpPr/>
          <p:nvPr/>
        </p:nvSpPr>
        <p:spPr>
          <a:xfrm>
            <a:off x="1617787" y="380470"/>
            <a:ext cx="429943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ПО и приборы для техники точного земледелия. </a:t>
            </a:r>
            <a:endParaRPr lang="ru-RU" sz="14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6418489" y="774905"/>
            <a:ext cx="483576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Результат работы программы по получению растровых или векторных данных. </a:t>
            </a:r>
            <a:endParaRPr lang="ru-RU" sz="14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1547447" y="3609165"/>
            <a:ext cx="43697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Количество вносимых препаратов строго определено для каждого участка поля</a:t>
            </a:r>
            <a:endParaRPr lang="ru-RU" sz="14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276841" y="4050082"/>
            <a:ext cx="30719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Агродрон</a:t>
            </a:r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 обследует состояние поля.</a:t>
            </a:r>
            <a:endParaRPr lang="ru-RU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10601"/>
            <a:ext cx="75568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i="1" dirty="0" smtClean="0"/>
              <a:t>Источники</a:t>
            </a:r>
            <a:r>
              <a:rPr lang="en-US" sz="1400" i="1" dirty="0" smtClean="0"/>
              <a:t> </a:t>
            </a:r>
            <a:r>
              <a:rPr lang="ru-RU" sz="1400" i="1" dirty="0" smtClean="0"/>
              <a:t>изображении: </a:t>
            </a:r>
            <a:r>
              <a:rPr lang="ru-RU" sz="1400" i="1" u="sng" dirty="0" smtClean="0"/>
              <a:t>zoner.bayer.com, www.deere.r</a:t>
            </a:r>
            <a:r>
              <a:rPr lang="en-US" sz="1400" i="1" u="sng" dirty="0" smtClean="0"/>
              <a:t>u, </a:t>
            </a:r>
            <a:r>
              <a:rPr lang="ru-RU" sz="1400" i="1" u="sng" dirty="0" smtClean="0"/>
              <a:t>Phys.org</a:t>
            </a:r>
            <a:r>
              <a:rPr lang="en-US" sz="1400" i="1" u="sng" dirty="0" smtClean="0"/>
              <a:t>, </a:t>
            </a:r>
            <a:r>
              <a:rPr lang="ru-RU" sz="1400" i="1" u="sng" dirty="0"/>
              <a:t>agropolit.com </a:t>
            </a:r>
            <a:endParaRPr lang="ru-RU" sz="1400" i="1" dirty="0"/>
          </a:p>
        </p:txBody>
      </p:sp>
    </p:spTree>
    <p:extLst>
      <p:ext uri="{BB962C8B-B14F-4D97-AF65-F5344CB8AC3E}">
        <p14:creationId xmlns:p14="http://schemas.microsoft.com/office/powerpoint/2010/main" val="140073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22343" y="341142"/>
            <a:ext cx="7729728" cy="1188720"/>
          </a:xfrm>
        </p:spPr>
        <p:txBody>
          <a:bodyPr/>
          <a:lstStyle/>
          <a:p>
            <a:r>
              <a:rPr lang="ru-RU" b="1" dirty="0" smtClean="0"/>
              <a:t>Этапы точного земледелия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0617" y="1688127"/>
            <a:ext cx="10679723" cy="4783015"/>
          </a:xfrm>
        </p:spPr>
        <p:txBody>
          <a:bodyPr>
            <a:normAutofit fontScale="85000" lnSpcReduction="10000"/>
          </a:bodyPr>
          <a:lstStyle/>
          <a:p>
            <a:pPr lvl="0"/>
            <a:r>
              <a:rPr lang="ru-RU" dirty="0"/>
              <a:t>Сбор информации. Перед тем как делать выводы о прибыльности участка и предпринимать меры для повышения этого показателя важно собрать максимум информации о климатических особенностях региона, состоянии поля, выращиваемых культурах.</a:t>
            </a:r>
          </a:p>
          <a:p>
            <a:pPr lvl="0"/>
            <a:r>
              <a:rPr lang="ru-RU" dirty="0"/>
              <a:t>Анализ информации. Проанализировать полученную на первом этапе информацию и на основе этого принять правильные решения помогает специальное программное обеспечение, с помощью которого создаются и ведутся картотеки сельскохозяйственных угодий. Для эффективной работы системы важно постоянно контролировать и обновлять пространственно-атрибутивные данные. Точный анализ позволяет эффективно генерировать, оптимизировать и реализовать агротехнические решения.</a:t>
            </a:r>
          </a:p>
          <a:p>
            <a:pPr lvl="0"/>
            <a:r>
              <a:rPr lang="ru-RU" dirty="0"/>
              <a:t>Выполнение решений. На этом этапе дифференцированно проводятся агротехнические операции (посев культур, внесение жидких и твердых удобрений, средств защиты от болезней, вредителей) с использованием автоматически управляемой сельхозтехники, GPS-приёмников, техники, обеспечивающей дистанционное зондирование </a:t>
            </a:r>
            <a:r>
              <a:rPr lang="ru-RU" dirty="0" smtClean="0"/>
              <a:t>местности</a:t>
            </a:r>
            <a:r>
              <a:rPr lang="en-US" baseline="30000" dirty="0" smtClean="0"/>
              <a:t>[</a:t>
            </a:r>
            <a:r>
              <a:rPr lang="ru-RU" baseline="30000" dirty="0" smtClean="0"/>
              <a:t>3</a:t>
            </a:r>
            <a:r>
              <a:rPr lang="en-US" baseline="30000" dirty="0" smtClean="0"/>
              <a:t>]</a:t>
            </a:r>
            <a:r>
              <a:rPr lang="ru-RU" dirty="0" smtClean="0"/>
              <a:t>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20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Основные плюсы точного земледелия: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Экономия топлива, оптимизация трудозатрат.</a:t>
            </a:r>
          </a:p>
          <a:p>
            <a:r>
              <a:rPr lang="ru-RU" dirty="0"/>
              <a:t>Дозированное и дифференцированное внесение удобрений.</a:t>
            </a:r>
          </a:p>
          <a:p>
            <a:r>
              <a:rPr lang="ru-RU" dirty="0"/>
              <a:t>Своевременное использование средств защиты растений.</a:t>
            </a:r>
          </a:p>
          <a:p>
            <a:r>
              <a:rPr lang="ru-RU" dirty="0"/>
              <a:t>Рациональное использование водных ресурсов.</a:t>
            </a:r>
          </a:p>
          <a:p>
            <a:r>
              <a:rPr lang="ru-RU" dirty="0"/>
              <a:t>Уменьшение выброса парниковых газов в </a:t>
            </a:r>
            <a:r>
              <a:rPr lang="ru-RU" dirty="0" smtClean="0"/>
              <a:t>атмосферу</a:t>
            </a:r>
            <a:r>
              <a:rPr lang="en-US" baseline="30000" dirty="0" smtClean="0"/>
              <a:t>[</a:t>
            </a:r>
            <a:r>
              <a:rPr lang="ru-RU" baseline="30000" dirty="0" smtClean="0"/>
              <a:t>4</a:t>
            </a:r>
            <a:r>
              <a:rPr lang="en-US" baseline="30000" dirty="0" smtClean="0"/>
              <a:t>]</a:t>
            </a:r>
            <a:r>
              <a:rPr lang="ru-RU" dirty="0" smtClean="0"/>
              <a:t>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255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Возможные проблемы точного </a:t>
            </a:r>
            <a:r>
              <a:rPr lang="ru-RU" dirty="0"/>
              <a:t>земледелия: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 smtClean="0"/>
              <a:t>Высокая </a:t>
            </a:r>
            <a:r>
              <a:rPr lang="ru-RU" dirty="0"/>
              <a:t>стоимость внедрения таких систем; </a:t>
            </a:r>
          </a:p>
          <a:p>
            <a:r>
              <a:rPr lang="ru-RU" dirty="0" smtClean="0"/>
              <a:t>Техническая </a:t>
            </a:r>
            <a:r>
              <a:rPr lang="ru-RU" dirty="0"/>
              <a:t>сложность, которая влечёт за собой понижение надёжности системы; </a:t>
            </a:r>
          </a:p>
          <a:p>
            <a:r>
              <a:rPr lang="ru-RU" dirty="0" smtClean="0"/>
              <a:t>Недостаточный </a:t>
            </a:r>
            <a:r>
              <a:rPr lang="ru-RU" dirty="0"/>
              <a:t>опыт внедрения подобных систем на территории стран, в которых понятие точного земледелия является новым, и сильная зависимость от количества специалистов, способных внедрить и сопровождать систему. </a:t>
            </a:r>
          </a:p>
          <a:p>
            <a:r>
              <a:rPr lang="ru-RU" dirty="0" smtClean="0"/>
              <a:t>Срок </a:t>
            </a:r>
            <a:r>
              <a:rPr lang="ru-RU" dirty="0"/>
              <a:t>окупаемости системы может растянуться на несколько лет, в зависимости от используемых площадей и взращиваемых культур. </a:t>
            </a:r>
            <a:endParaRPr lang="ru-RU" dirty="0" smtClean="0"/>
          </a:p>
          <a:p>
            <a:r>
              <a:rPr lang="ru-RU" dirty="0"/>
              <a:t>Нехватка квалифицированных </a:t>
            </a:r>
            <a:r>
              <a:rPr lang="ru-RU" dirty="0" smtClean="0"/>
              <a:t>специалистов</a:t>
            </a:r>
            <a:r>
              <a:rPr lang="en-US" baseline="30000" dirty="0" smtClean="0"/>
              <a:t>[</a:t>
            </a:r>
            <a:r>
              <a:rPr lang="ru-RU" baseline="30000" dirty="0" smtClean="0"/>
              <a:t>5</a:t>
            </a:r>
            <a:r>
              <a:rPr lang="en-US" baseline="30000" dirty="0" smtClean="0"/>
              <a:t>]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992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713648" y="3471520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ru-RU" sz="5400" dirty="0">
                <a:effectLst/>
              </a:rPr>
              <a:t>ТОО «Научно-производственный центр зернового хозяйства им. А. И. Бараева»</a:t>
            </a:r>
            <a:br>
              <a:rPr lang="ru-RU" sz="5400" dirty="0">
                <a:effectLst/>
              </a:rPr>
            </a:br>
            <a:endParaRPr lang="ru-RU" sz="5400" dirty="0"/>
          </a:p>
        </p:txBody>
      </p:sp>
      <p:pic>
        <p:nvPicPr>
          <p:cNvPr id="3074" name="Picture 2" descr="https://baraev.kz/uploads/posts/2018-11/1542032711_img_071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7613" y="3208868"/>
            <a:ext cx="7276022" cy="306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23213" y="6519446"/>
            <a:ext cx="44903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i="1" dirty="0" smtClean="0"/>
              <a:t>Источник изображения: </a:t>
            </a:r>
            <a:r>
              <a:rPr lang="en-US" sz="1600" i="1" dirty="0"/>
              <a:t>https://baraev.kz/</a:t>
            </a:r>
            <a:endParaRPr lang="ru-RU" sz="1600" i="1" dirty="0"/>
          </a:p>
        </p:txBody>
      </p:sp>
    </p:spTree>
    <p:extLst>
      <p:ext uri="{BB962C8B-B14F-4D97-AF65-F5344CB8AC3E}">
        <p14:creationId xmlns:p14="http://schemas.microsoft.com/office/powerpoint/2010/main" val="74149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стин">
  <a:themeElements>
    <a:clrScheme name="Остин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Остин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Остин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255</TotalTime>
  <Words>740</Words>
  <Application>Microsoft Office PowerPoint</Application>
  <PresentationFormat>Произвольный</PresentationFormat>
  <Paragraphs>90</Paragraphs>
  <Slides>24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5" baseType="lpstr">
      <vt:lpstr>Остин</vt:lpstr>
      <vt:lpstr>Точное земледелие</vt:lpstr>
      <vt:lpstr>Презентация PowerPoint</vt:lpstr>
      <vt:lpstr>Цели точного земледелия:</vt:lpstr>
      <vt:lpstr>Базовые Технологии Точного Земледелия</vt:lpstr>
      <vt:lpstr>Презентация PowerPoint</vt:lpstr>
      <vt:lpstr>Этапы точного земледелия</vt:lpstr>
      <vt:lpstr>Основные плюсы точного земледелия:</vt:lpstr>
      <vt:lpstr>Возможные проблемы точного земледелия:</vt:lpstr>
      <vt:lpstr>ТОО «Научно-производственный центр зернового хозяйства им. А. И. Бараева» </vt:lpstr>
      <vt:lpstr>Цель</vt:lpstr>
      <vt:lpstr>Задачи (Лаборатория точного земледелия) </vt:lpstr>
      <vt:lpstr>Экономические показатели применения некоторых элементов точного земледелия в процессе производства</vt:lpstr>
      <vt:lpstr>Ожидаемые результаты </vt:lpstr>
      <vt:lpstr>Дополнительные показатели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Эффекты достигаемы при использовании точного земледелия</vt:lpstr>
      <vt:lpstr>Источники:</vt:lpstr>
      <vt:lpstr>Спасибо за внимание!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Точное земледелие</dc:title>
  <dc:creator>Dice-PC</dc:creator>
  <cp:lastModifiedBy>Пользователь</cp:lastModifiedBy>
  <cp:revision>51</cp:revision>
  <dcterms:created xsi:type="dcterms:W3CDTF">2022-02-24T08:35:08Z</dcterms:created>
  <dcterms:modified xsi:type="dcterms:W3CDTF">2022-02-27T12:26:56Z</dcterms:modified>
</cp:coreProperties>
</file>

<file path=docProps/thumbnail.jpeg>
</file>